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7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2" r:id="rId13"/>
    <p:sldId id="273" r:id="rId14"/>
    <p:sldId id="271" r:id="rId15"/>
  </p:sldIdLst>
  <p:sldSz cx="12192000" cy="6858000"/>
  <p:notesSz cx="6858000" cy="9144000"/>
  <p:embeddedFontLst>
    <p:embeddedFont>
      <p:font typeface="Libre Franklin" pitchFamily="2" charset="0"/>
      <p:regular r:id="rId17"/>
      <p:bold r:id="rId18"/>
      <p:italic r:id="rId19"/>
      <p:boldItalic r:id="rId20"/>
    </p:embeddedFont>
    <p:embeddedFont>
      <p:font typeface="Play" panose="020B0604020202020204" charset="0"/>
      <p:regular r:id="rId21"/>
      <p:bold r:id="rId22"/>
    </p:embeddedFont>
    <p:embeddedFont>
      <p:font typeface="Roboto Mono" panose="00000009000000000000" pitchFamily="49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h78KdJBV2XR6bqnEXVdSkf74JT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35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495bf8e9c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5495bf8e9c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495bf8e9c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35495bf8e9c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495bf8e9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35495bf8e9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495bf8e9c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35495bf8e9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4455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0751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055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0026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1547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8094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5683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9750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236124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338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583821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609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jha1/Book-Recommendation-Syste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"/>
          <p:cNvSpPr txBox="1">
            <a:spLocks noGrp="1"/>
          </p:cNvSpPr>
          <p:nvPr>
            <p:ph type="ctrTitle"/>
          </p:nvPr>
        </p:nvSpPr>
        <p:spPr>
          <a:xfrm>
            <a:off x="197175" y="346525"/>
            <a:ext cx="4787100" cy="26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"/>
              <a:buNone/>
            </a:pPr>
            <a:r>
              <a:rPr lang="en-IN" sz="2990" b="1" cap="none" dirty="0">
                <a:latin typeface="Arial"/>
                <a:ea typeface="Arial"/>
                <a:cs typeface="Arial"/>
                <a:sym typeface="Arial"/>
              </a:rPr>
              <a:t>Book</a:t>
            </a:r>
            <a:r>
              <a:rPr lang="en-IN" sz="2990" b="1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IN" sz="2990" b="1" cap="none" dirty="0">
                <a:latin typeface="Arial"/>
                <a:ea typeface="Arial"/>
                <a:cs typeface="Arial"/>
                <a:sym typeface="Arial"/>
              </a:rPr>
              <a:t>Recommendation System</a:t>
            </a:r>
            <a:endParaRPr sz="299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90"/>
              <a:buFont typeface="Play"/>
              <a:buNone/>
            </a:pPr>
            <a:endParaRPr sz="3590" b="1" dirty="0"/>
          </a:p>
        </p:txBody>
      </p:sp>
      <p:sp>
        <p:nvSpPr>
          <p:cNvPr id="86" name="Google Shape;86;p1"/>
          <p:cNvSpPr txBox="1">
            <a:spLocks noGrp="1"/>
          </p:cNvSpPr>
          <p:nvPr>
            <p:ph type="subTitle" idx="1"/>
          </p:nvPr>
        </p:nvSpPr>
        <p:spPr>
          <a:xfrm>
            <a:off x="197175" y="3347950"/>
            <a:ext cx="5090100" cy="3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lang="en-IN" sz="1600" b="1" cap="none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lang="en-IN" sz="1600" b="1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IN" sz="1600" b="1" cap="none" dirty="0"/>
              <a:t>PRESENTED BY</a:t>
            </a:r>
            <a:endParaRPr sz="1600" cap="none" dirty="0"/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IN" sz="1600" b="1" cap="none" dirty="0"/>
              <a:t>STUDENT NAME:</a:t>
            </a:r>
            <a:r>
              <a:rPr lang="en-IN" sz="1600" b="1" dirty="0"/>
              <a:t> Akshat Tripathi, Devendra Sharma, Jivesh </a:t>
            </a:r>
            <a:r>
              <a:rPr lang="en-IN" sz="1600" b="1" dirty="0" err="1"/>
              <a:t>Sorout</a:t>
            </a:r>
            <a:r>
              <a:rPr lang="en-IN" sz="1600" b="1" dirty="0"/>
              <a:t>.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IN" sz="1600" b="1" cap="none" dirty="0"/>
              <a:t>COLLEGE NAME:GLA University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IN" sz="1600" b="1" cap="none" dirty="0"/>
              <a:t>DEPARTMENT : </a:t>
            </a:r>
            <a:r>
              <a:rPr lang="en-IN" sz="1450" b="1" dirty="0">
                <a:highlight>
                  <a:srgbClr val="FFFFFF"/>
                </a:highlight>
              </a:rPr>
              <a:t>Computer Engineering &amp; Applications</a:t>
            </a:r>
            <a:endParaRPr sz="1900" b="1" dirty="0"/>
          </a:p>
        </p:txBody>
      </p:sp>
      <p:grpSp>
        <p:nvGrpSpPr>
          <p:cNvPr id="87" name="Google Shape;87;p1"/>
          <p:cNvGrpSpPr/>
          <p:nvPr/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88" name="Google Shape;88;p1"/>
            <p:cNvCxnSpPr/>
            <p:nvPr/>
          </p:nvCxnSpPr>
          <p:spPr>
            <a:xfrm rot="10800000">
              <a:off x="329184" y="5777809"/>
              <a:ext cx="521208" cy="0"/>
            </a:xfrm>
            <a:prstGeom prst="straightConnector1">
              <a:avLst/>
            </a:prstGeom>
            <a:noFill/>
            <a:ln w="1524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89" name="Google Shape;89;p1"/>
            <p:cNvSpPr/>
            <p:nvPr/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495bf8e9c_0_34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35495bf8e9c_0_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RESULT</a:t>
            </a:r>
            <a:endParaRPr sz="5400"/>
          </a:p>
        </p:txBody>
      </p:sp>
      <p:sp>
        <p:nvSpPr>
          <p:cNvPr id="163" name="Google Shape;163;g35495bf8e9c_0_34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g35495bf8e9c_0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1" y="2027600"/>
            <a:ext cx="9213626" cy="457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495bf8e9c_0_78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35495bf8e9c_0_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RESULT</a:t>
            </a:r>
            <a:endParaRPr sz="5400"/>
          </a:p>
        </p:txBody>
      </p:sp>
      <p:sp>
        <p:nvSpPr>
          <p:cNvPr id="187" name="Google Shape;187;g35495bf8e9c_0_78"/>
          <p:cNvSpPr/>
          <p:nvPr/>
        </p:nvSpPr>
        <p:spPr>
          <a:xfrm>
            <a:off x="669036" y="1895348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g35495bf8e9c_0_78"/>
          <p:cNvPicPr preferRelativeResize="0"/>
          <p:nvPr/>
        </p:nvPicPr>
        <p:blipFill rotWithShape="1">
          <a:blip r:embed="rId3">
            <a:alphaModFix/>
          </a:blip>
          <a:srcRect l="-550" t="-9430" r="549" b="9430"/>
          <a:stretch/>
        </p:blipFill>
        <p:spPr>
          <a:xfrm>
            <a:off x="0" y="1677375"/>
            <a:ext cx="12192001" cy="46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9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FUTURE SCOPE</a:t>
            </a:r>
            <a:endParaRPr sz="5400"/>
          </a:p>
        </p:txBody>
      </p:sp>
      <p:sp>
        <p:nvSpPr>
          <p:cNvPr id="222" name="Google Shape;222;p9"/>
          <p:cNvSpPr txBox="1"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  <a:t>Incorporate user login and history tracking for dynamic recommendations.</a:t>
            </a:r>
            <a:b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</a:br>
            <a:endParaRPr sz="22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  <a:t>Use deep learning-based models like BERT for better understanding of book content.</a:t>
            </a:r>
            <a:b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</a:br>
            <a:endParaRPr sz="22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  <a:t>Enable multilingual recommendations.</a:t>
            </a:r>
            <a:b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</a:br>
            <a:endParaRPr sz="22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  <a:t>Expand the dataset for broader genre coverage and global reach.</a:t>
            </a:r>
            <a:b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</a:br>
            <a:endParaRPr sz="22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  <a:t>Add features like “Recently Trending”, “Critic’s Picks”, and “User Reviews”.</a:t>
            </a:r>
            <a:endParaRPr sz="220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21" name="Google Shape;221;p9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REFERENCES</a:t>
            </a:r>
            <a:endParaRPr sz="5400"/>
          </a:p>
        </p:txBody>
      </p:sp>
      <p:sp>
        <p:nvSpPr>
          <p:cNvPr id="230" name="Google Shape;230;p10"/>
          <p:cNvSpPr txBox="1"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  <a:t>Kaggle Datasets (Books, Ratings)</a:t>
            </a:r>
            <a:b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</a:br>
            <a:b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  <a:t>CampusX YouTube Tutorials and Resources</a:t>
            </a:r>
            <a:b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</a:br>
            <a:endParaRPr sz="22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  <a:t>Render Deployment Platform</a:t>
            </a:r>
            <a:endParaRPr sz="22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IN" sz="2200">
                <a:latin typeface="Libre Franklin"/>
                <a:ea typeface="Libre Franklin"/>
                <a:cs typeface="Libre Franklin"/>
                <a:sym typeface="Libre Franklin"/>
              </a:rPr>
              <a:t>GitHub Link:</a:t>
            </a:r>
            <a:r>
              <a:rPr lang="en-IN" sz="2200">
                <a:solidFill>
                  <a:srgbClr val="0070C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en-IN" sz="2200" u="sng">
                <a:solidFill>
                  <a:schemeClr val="hlink"/>
                </a:solidFill>
                <a:latin typeface="Libre Franklin"/>
                <a:ea typeface="Libre Franklin"/>
                <a:cs typeface="Libre Franklin"/>
                <a:sym typeface="Libre Franklin"/>
                <a:hlinkClick r:id="rId3"/>
              </a:rPr>
              <a:t>Link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u="sng">
              <a:solidFill>
                <a:srgbClr val="0070C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29" name="Google Shape;229;p10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CONCLUSION</a:t>
            </a:r>
            <a:endParaRPr sz="5400"/>
          </a:p>
        </p:txBody>
      </p:sp>
      <p:sp>
        <p:nvSpPr>
          <p:cNvPr id="214" name="Google Shape;214;p8"/>
          <p:cNvSpPr txBox="1"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600">
                <a:latin typeface="Libre Franklin"/>
                <a:ea typeface="Libre Franklin"/>
                <a:cs typeface="Libre Franklin"/>
                <a:sym typeface="Libre Franklin"/>
              </a:rPr>
              <a:t>The system provides personalized book recommendations using a hybrid filtering approach.</a:t>
            </a:r>
            <a:br>
              <a:rPr lang="en-IN" sz="2600">
                <a:latin typeface="Libre Franklin"/>
                <a:ea typeface="Libre Franklin"/>
                <a:cs typeface="Libre Franklin"/>
                <a:sym typeface="Libre Franklin"/>
              </a:rPr>
            </a:br>
            <a:endParaRPr sz="26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600">
                <a:latin typeface="Libre Franklin"/>
                <a:ea typeface="Libre Franklin"/>
                <a:cs typeface="Libre Franklin"/>
                <a:sym typeface="Libre Franklin"/>
              </a:rPr>
              <a:t>Easy to use, responsive interface hosted online.</a:t>
            </a:r>
            <a:br>
              <a:rPr lang="en-IN" sz="2600">
                <a:latin typeface="Libre Franklin"/>
                <a:ea typeface="Libre Franklin"/>
                <a:cs typeface="Libre Franklin"/>
                <a:sym typeface="Libre Franklin"/>
              </a:rPr>
            </a:br>
            <a:endParaRPr sz="26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600">
                <a:latin typeface="Libre Franklin"/>
                <a:ea typeface="Libre Franklin"/>
                <a:cs typeface="Libre Franklin"/>
                <a:sym typeface="Libre Franklin"/>
              </a:rPr>
              <a:t>Helps readers explore new titles aligned with their interests.</a:t>
            </a:r>
            <a:br>
              <a:rPr lang="en-IN" sz="2600">
                <a:latin typeface="Libre Franklin"/>
                <a:ea typeface="Libre Franklin"/>
                <a:cs typeface="Libre Franklin"/>
                <a:sym typeface="Libre Franklin"/>
              </a:rPr>
            </a:br>
            <a:endParaRPr sz="26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600">
                <a:latin typeface="Libre Franklin"/>
                <a:ea typeface="Libre Franklin"/>
                <a:cs typeface="Libre Franklin"/>
                <a:sym typeface="Libre Franklin"/>
              </a:rPr>
              <a:t>Demonstrated effective performance with a clean UI and relevant suggestions.</a:t>
            </a:r>
            <a:endParaRPr sz="26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6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13" name="Google Shape;213;p8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OUTLINE</a:t>
            </a:r>
            <a:endParaRPr sz="5400"/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05435" lvl="0" indent="-30543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IN" sz="2200" b="1" dirty="0">
                <a:latin typeface="Arial"/>
                <a:ea typeface="Arial"/>
                <a:cs typeface="Arial"/>
                <a:sym typeface="Arial"/>
              </a:rPr>
              <a:t>Problem Statement </a:t>
            </a:r>
            <a:endParaRPr dirty="0"/>
          </a:p>
          <a:p>
            <a:pPr marL="305435" lvl="0" indent="-305435" algn="l" rtl="0">
              <a:lnSpc>
                <a:spcPct val="90000"/>
              </a:lnSpc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IN" sz="2200" b="1" dirty="0">
                <a:latin typeface="Arial"/>
                <a:ea typeface="Arial"/>
                <a:cs typeface="Arial"/>
                <a:sym typeface="Arial"/>
              </a:rPr>
              <a:t>Proposed System/Solution</a:t>
            </a:r>
            <a:endParaRPr sz="2200" dirty="0">
              <a:latin typeface="Arial"/>
              <a:ea typeface="Arial"/>
              <a:cs typeface="Arial"/>
              <a:sym typeface="Arial"/>
            </a:endParaRPr>
          </a:p>
          <a:p>
            <a:pPr marL="305435" lvl="0" indent="-305435" algn="l" rtl="0">
              <a:lnSpc>
                <a:spcPct val="90000"/>
              </a:lnSpc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IN" sz="2200" b="1" dirty="0">
                <a:latin typeface="Arial"/>
                <a:ea typeface="Arial"/>
                <a:cs typeface="Arial"/>
                <a:sym typeface="Arial"/>
              </a:rPr>
              <a:t>System Development Approach </a:t>
            </a:r>
            <a:r>
              <a:rPr lang="en-IN" sz="2200" dirty="0">
                <a:latin typeface="Arial"/>
                <a:ea typeface="Arial"/>
                <a:cs typeface="Arial"/>
                <a:sym typeface="Arial"/>
              </a:rPr>
              <a:t> </a:t>
            </a:r>
            <a:endParaRPr dirty="0"/>
          </a:p>
          <a:p>
            <a:pPr marL="305435" lvl="0" indent="-305435" algn="l" rtl="0">
              <a:lnSpc>
                <a:spcPct val="90000"/>
              </a:lnSpc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IN" sz="2200" b="1" dirty="0">
                <a:latin typeface="Arial"/>
                <a:ea typeface="Arial"/>
                <a:cs typeface="Arial"/>
                <a:sym typeface="Arial"/>
              </a:rPr>
              <a:t>Algorithm &amp; Deployment  </a:t>
            </a:r>
            <a:endParaRPr sz="2200" dirty="0">
              <a:latin typeface="Arial"/>
              <a:ea typeface="Arial"/>
              <a:cs typeface="Arial"/>
              <a:sym typeface="Arial"/>
            </a:endParaRPr>
          </a:p>
          <a:p>
            <a:pPr marL="305435" lvl="0" indent="-305435" algn="l" rtl="0">
              <a:lnSpc>
                <a:spcPct val="90000"/>
              </a:lnSpc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IN" sz="2200" b="1" dirty="0">
                <a:latin typeface="Arial"/>
                <a:ea typeface="Arial"/>
                <a:cs typeface="Arial"/>
                <a:sym typeface="Arial"/>
              </a:rPr>
              <a:t>Result (Output Image)</a:t>
            </a:r>
            <a:endParaRPr sz="2200" dirty="0">
              <a:latin typeface="Arial"/>
              <a:ea typeface="Arial"/>
              <a:cs typeface="Arial"/>
              <a:sym typeface="Arial"/>
            </a:endParaRPr>
          </a:p>
          <a:p>
            <a:pPr marL="305435" lvl="0" indent="-305435" algn="l" rtl="0">
              <a:lnSpc>
                <a:spcPct val="90000"/>
              </a:lnSpc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IN" sz="2200" b="1" dirty="0">
                <a:latin typeface="Arial"/>
                <a:ea typeface="Arial"/>
                <a:cs typeface="Arial"/>
                <a:sym typeface="Arial"/>
              </a:rPr>
              <a:t>Future Scope</a:t>
            </a:r>
            <a:endParaRPr sz="2200" dirty="0">
              <a:latin typeface="Arial"/>
              <a:ea typeface="Arial"/>
              <a:cs typeface="Arial"/>
              <a:sym typeface="Arial"/>
            </a:endParaRPr>
          </a:p>
          <a:p>
            <a:pPr marL="305435" lvl="0" indent="-305435" algn="l" rtl="0">
              <a:lnSpc>
                <a:spcPct val="90000"/>
              </a:lnSpc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IN" sz="2200" b="1" dirty="0">
                <a:latin typeface="Arial"/>
                <a:ea typeface="Arial"/>
                <a:cs typeface="Arial"/>
                <a:sym typeface="Arial"/>
              </a:rPr>
              <a:t>References</a:t>
            </a:r>
          </a:p>
          <a:p>
            <a:pPr marL="305435" indent="-305435"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 panose="020F0502020204030204" pitchFamily="34" charset="0"/>
              <a:buChar char="•"/>
            </a:pPr>
            <a:r>
              <a:rPr lang="en-IN" sz="2200" b="1" dirty="0">
                <a:latin typeface="Arial"/>
                <a:ea typeface="Arial"/>
                <a:cs typeface="Arial"/>
                <a:sym typeface="Arial"/>
              </a:rPr>
              <a:t>Conclusion</a:t>
            </a:r>
            <a:endParaRPr lang="en-IN" sz="2200" dirty="0">
              <a:latin typeface="Arial"/>
              <a:ea typeface="Arial"/>
              <a:cs typeface="Arial"/>
              <a:sym typeface="Arial"/>
            </a:endParaRPr>
          </a:p>
          <a:p>
            <a:pPr marL="305435" lvl="0" indent="-305435" algn="l" rtl="0">
              <a:lnSpc>
                <a:spcPct val="90000"/>
              </a:lnSpc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endParaRPr sz="2200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5400"/>
          </a:p>
        </p:txBody>
      </p:sp>
      <p:sp>
        <p:nvSpPr>
          <p:cNvPr id="108" name="Google Shape;108;p3"/>
          <p:cNvSpPr txBox="1"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IN" sz="2700">
                <a:latin typeface="Libre Franklin"/>
                <a:ea typeface="Libre Franklin"/>
                <a:cs typeface="Libre Franklin"/>
                <a:sym typeface="Libre Franklin"/>
              </a:rPr>
              <a:t>With the ever-growing number of books being published each year, readers often struggle to find books that match their tastes and preferences. Traditional methods such as best-seller lists or general reviews lack personalization. Hence, there's a need for an intelligent system that helps users discover books based on their interests and reading history.</a:t>
            </a:r>
            <a:endParaRPr sz="2700"/>
          </a:p>
        </p:txBody>
      </p:sp>
      <p:sp>
        <p:nvSpPr>
          <p:cNvPr id="107" name="Google Shape;107;p3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sz="5400"/>
          </a:p>
        </p:txBody>
      </p:sp>
      <p:sp>
        <p:nvSpPr>
          <p:cNvPr id="116" name="Google Shape;116;p4"/>
          <p:cNvSpPr txBox="1"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N" sz="1700"/>
              <a:t>The proposed Book Recommendation System leverages collaborative filtering and content-based filtering techniques to suggest books personalized to user preferences.</a:t>
            </a:r>
            <a:endParaRPr sz="1700"/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-IN" sz="1700" b="1"/>
              <a:t>Data Collection</a:t>
            </a:r>
            <a:r>
              <a:rPr lang="en-IN" sz="1700"/>
              <a:t>: Used public book datasets including user ratings and metadata.</a:t>
            </a:r>
            <a:br>
              <a:rPr lang="en-IN" sz="1700"/>
            </a:br>
            <a:endParaRPr sz="170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IN" sz="1700" b="1"/>
              <a:t>Filtering Techniques</a:t>
            </a:r>
            <a:r>
              <a:rPr lang="en-IN" sz="1700"/>
              <a:t>:</a:t>
            </a:r>
            <a:br>
              <a:rPr lang="en-IN" sz="1700"/>
            </a:br>
            <a:endParaRPr sz="1700"/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IN" sz="1700"/>
              <a:t>Collaborative Filtering: Based on user similarity and rating patterns.</a:t>
            </a:r>
            <a:br>
              <a:rPr lang="en-IN" sz="1700"/>
            </a:br>
            <a:endParaRPr sz="1700"/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IN" sz="1700"/>
              <a:t>Content-Based Filtering: Based on features like author, title, genre, etc.</a:t>
            </a:r>
            <a:br>
              <a:rPr lang="en-IN" sz="1700"/>
            </a:br>
            <a:endParaRPr sz="170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IN" sz="1700" b="1"/>
              <a:t>User Interface</a:t>
            </a:r>
            <a:r>
              <a:rPr lang="en-IN" sz="1700"/>
              <a:t>: Simple UI to display top 50 books and get personalized recommendations.</a:t>
            </a:r>
            <a:br>
              <a:rPr lang="en-IN" sz="1700"/>
            </a:br>
            <a:endParaRPr sz="170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IN" sz="1700" b="1"/>
              <a:t>Deployment</a:t>
            </a:r>
            <a:r>
              <a:rPr lang="en-IN" sz="1700"/>
              <a:t>: Hosted using Flask on Render platform.</a:t>
            </a:r>
            <a:br>
              <a:rPr lang="en-IN" sz="1700"/>
            </a:br>
            <a:endParaRPr sz="1700"/>
          </a:p>
          <a:p>
            <a:pPr marL="2286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SYSTEM  APPROACH</a:t>
            </a:r>
            <a:endParaRPr sz="5400"/>
          </a:p>
        </p:txBody>
      </p:sp>
      <p:sp>
        <p:nvSpPr>
          <p:cNvPr id="124" name="Google Shape;124;p5"/>
          <p:cNvSpPr txBox="1"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15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-IN" sz="1600" b="1"/>
              <a:t>Technologies Used</a:t>
            </a:r>
            <a:r>
              <a:rPr lang="en-IN" sz="1600"/>
              <a:t>:</a:t>
            </a:r>
            <a:br>
              <a:rPr lang="en-IN" sz="1600"/>
            </a:br>
            <a:endParaRPr sz="1600"/>
          </a:p>
          <a:p>
            <a:pPr marL="685800" lvl="1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IN" sz="1600"/>
              <a:t>Python, Pandas, NumPy</a:t>
            </a:r>
            <a:br>
              <a:rPr lang="en-IN" sz="1600"/>
            </a:br>
            <a:endParaRPr sz="1600"/>
          </a:p>
          <a:p>
            <a:pPr marL="685800" lvl="1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IN" sz="1600"/>
              <a:t>Scikit-learn (for modeling)</a:t>
            </a:r>
            <a:br>
              <a:rPr lang="en-IN" sz="1600"/>
            </a:br>
            <a:endParaRPr sz="1600"/>
          </a:p>
          <a:p>
            <a:pPr marL="685800" lvl="1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IN" sz="1600"/>
              <a:t>Flask (for backend)</a:t>
            </a:r>
            <a:br>
              <a:rPr lang="en-IN" sz="1600"/>
            </a:br>
            <a:endParaRPr sz="1600"/>
          </a:p>
          <a:p>
            <a:pPr marL="685800" lvl="1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IN" sz="1600"/>
              <a:t>HTML/CSS (for frontend)</a:t>
            </a:r>
            <a:br>
              <a:rPr lang="en-IN" sz="1600"/>
            </a:br>
            <a:endParaRPr sz="1600"/>
          </a:p>
          <a:p>
            <a:pPr marL="685800" lvl="1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IN" sz="1600"/>
              <a:t>Render (for deployment)</a:t>
            </a:r>
            <a:br>
              <a:rPr lang="en-IN" sz="1600"/>
            </a:br>
            <a:endParaRPr sz="1600"/>
          </a:p>
          <a:p>
            <a:pPr marL="2286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IN" sz="1600" b="1"/>
              <a:t>Libraries</a:t>
            </a:r>
            <a:r>
              <a:rPr lang="en-IN" sz="1600"/>
              <a:t>:</a:t>
            </a:r>
            <a:br>
              <a:rPr lang="en-IN" sz="1600"/>
            </a:br>
            <a:endParaRPr sz="1600"/>
          </a:p>
          <a:p>
            <a:pPr marL="685800" lvl="1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I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pandas</a:t>
            </a:r>
            <a:r>
              <a:rPr lang="en-IN" sz="1600"/>
              <a:t>, </a:t>
            </a:r>
            <a:r>
              <a:rPr lang="en-I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numpy</a:t>
            </a:r>
            <a:r>
              <a:rPr lang="en-IN" sz="1600"/>
              <a:t>, </a:t>
            </a:r>
            <a:r>
              <a:rPr lang="en-I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scikit-learn</a:t>
            </a:r>
            <a:r>
              <a:rPr lang="en-IN" sz="1600"/>
              <a:t>, </a:t>
            </a:r>
            <a:r>
              <a:rPr lang="en-I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flask</a:t>
            </a:r>
            <a:r>
              <a:rPr lang="en-IN" sz="1600"/>
              <a:t>, </a:t>
            </a:r>
            <a:r>
              <a:rPr lang="en-I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pickle</a:t>
            </a:r>
            <a:r>
              <a:rPr lang="en-IN" sz="1600"/>
              <a:t>, </a:t>
            </a:r>
            <a:r>
              <a:rPr lang="en-I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requests</a:t>
            </a:r>
            <a:r>
              <a:rPr lang="en-IN" sz="1600"/>
              <a:t>, etc.</a:t>
            </a:r>
            <a:endParaRPr sz="2700" b="1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 sz="5400"/>
          </a:p>
        </p:txBody>
      </p:sp>
      <p:sp>
        <p:nvSpPr>
          <p:cNvPr id="132" name="Google Shape;132;p6"/>
          <p:cNvSpPr txBox="1">
            <a:spLocks noGrp="1"/>
          </p:cNvSpPr>
          <p:nvPr>
            <p:ph idx="1"/>
          </p:nvPr>
        </p:nvSpPr>
        <p:spPr>
          <a:xfrm>
            <a:off x="838200" y="1929374"/>
            <a:ext cx="10515600" cy="47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N" sz="8410" b="1"/>
              <a:t>Algorithm Used</a:t>
            </a:r>
            <a:r>
              <a:rPr lang="en-IN" sz="8410"/>
              <a:t>:</a:t>
            </a:r>
            <a:endParaRPr sz="8410"/>
          </a:p>
          <a:p>
            <a:pPr marL="457200" lvl="0" indent="-362111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IN" sz="8410" b="1"/>
              <a:t>Collaborative Filtering</a:t>
            </a:r>
            <a:r>
              <a:rPr lang="en-IN" sz="8410"/>
              <a:t>: Based on cosine similarity between users or items.</a:t>
            </a:r>
            <a:br>
              <a:rPr lang="en-IN" sz="8410"/>
            </a:br>
            <a:endParaRPr sz="8410"/>
          </a:p>
          <a:p>
            <a:pPr marL="457200" lvl="0" indent="-36211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IN" sz="8410" b="1"/>
              <a:t>Content-Based Filtering</a:t>
            </a:r>
            <a:r>
              <a:rPr lang="en-IN" sz="8410"/>
              <a:t>: TF-IDF or metadata similarity.</a:t>
            </a:r>
            <a:br>
              <a:rPr lang="en-IN" sz="8410"/>
            </a:br>
            <a:endParaRPr sz="841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N" sz="8410" b="1"/>
              <a:t>Data Input</a:t>
            </a:r>
            <a:r>
              <a:rPr lang="en-IN" sz="8410"/>
              <a:t>:</a:t>
            </a:r>
            <a:endParaRPr sz="8410"/>
          </a:p>
          <a:p>
            <a:pPr marL="457200" lvl="0" indent="-362111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IN" sz="8410"/>
              <a:t>Book titles, user ratings, authors, genres, publication years.</a:t>
            </a:r>
            <a:br>
              <a:rPr lang="en-IN" sz="8410"/>
            </a:br>
            <a:endParaRPr sz="841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N" sz="8410" b="1"/>
              <a:t>Training Process</a:t>
            </a:r>
            <a:r>
              <a:rPr lang="en-IN" sz="8410"/>
              <a:t>:</a:t>
            </a:r>
            <a:endParaRPr sz="8410"/>
          </a:p>
          <a:p>
            <a:pPr marL="457200" lvl="0" indent="-362111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IN" sz="8410"/>
              <a:t>Precomputed similarity matrix based on user ratings and book features.</a:t>
            </a:r>
            <a:br>
              <a:rPr lang="en-IN" sz="8410"/>
            </a:br>
            <a:endParaRPr sz="8410"/>
          </a:p>
          <a:p>
            <a:pPr marL="457200" lvl="0" indent="-2460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5"/>
              <a:buChar char="●"/>
            </a:pPr>
            <a:r>
              <a:rPr lang="en-IN" sz="8410"/>
              <a:t>Model serialized with </a:t>
            </a:r>
            <a:r>
              <a:rPr lang="en-IN" sz="841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pickle</a:t>
            </a:r>
            <a:r>
              <a:rPr lang="en-IN" sz="8410"/>
              <a:t> for quick deployment.</a:t>
            </a:r>
            <a:endParaRPr sz="150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31" name="Google Shape;131;p6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495bf8e9c_0_5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35495bf8e9c_0_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 sz="5400"/>
          </a:p>
        </p:txBody>
      </p:sp>
      <p:sp>
        <p:nvSpPr>
          <p:cNvPr id="140" name="Google Shape;140;g35495bf8e9c_0_5"/>
          <p:cNvSpPr txBox="1">
            <a:spLocks noGrp="1"/>
          </p:cNvSpPr>
          <p:nvPr>
            <p:ph idx="1"/>
          </p:nvPr>
        </p:nvSpPr>
        <p:spPr>
          <a:xfrm>
            <a:off x="838200" y="1929384"/>
            <a:ext cx="10515600" cy="42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N" sz="2300" b="1"/>
              <a:t>Prediction</a:t>
            </a:r>
            <a:r>
              <a:rPr lang="en-IN" sz="2300"/>
              <a:t>:</a:t>
            </a:r>
            <a:endParaRPr sz="2300"/>
          </a:p>
          <a:p>
            <a:pPr marL="457200" lvl="0" indent="-3746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300"/>
              <a:buChar char="●"/>
            </a:pPr>
            <a:r>
              <a:rPr lang="en-IN" sz="2300"/>
              <a:t>Given a selected book, return the top 3 most similar books.</a:t>
            </a:r>
            <a:br>
              <a:rPr lang="en-IN" sz="2300"/>
            </a:br>
            <a:endParaRPr sz="23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N" sz="2300" b="1"/>
              <a:t>Deployment</a:t>
            </a:r>
            <a:r>
              <a:rPr lang="en-IN" sz="2300"/>
              <a:t>:</a:t>
            </a:r>
            <a:endParaRPr sz="2300"/>
          </a:p>
          <a:p>
            <a:pPr marL="457200" lvl="0" indent="-3746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300"/>
              <a:buChar char="●"/>
            </a:pPr>
            <a:r>
              <a:rPr lang="en-IN" sz="2300"/>
              <a:t>Web app deployed using Flask.</a:t>
            </a:r>
            <a:br>
              <a:rPr lang="en-IN" sz="2300"/>
            </a:br>
            <a:endParaRPr sz="2300"/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IN" sz="2300"/>
              <a:t>Hosted on Render using a free tier service.</a:t>
            </a:r>
            <a:endParaRPr sz="270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39" name="Google Shape;139;g35495bf8e9c_0_5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RESULT</a:t>
            </a:r>
            <a:endParaRPr sz="5400"/>
          </a:p>
        </p:txBody>
      </p:sp>
      <p:sp>
        <p:nvSpPr>
          <p:cNvPr id="147" name="Google Shape;147;p7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4387" y="1885075"/>
            <a:ext cx="8460174" cy="482110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495bf8e9c_0_23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35495bf8e9c_0_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IN" sz="5400" b="1" cap="none">
                <a:latin typeface="Arial"/>
                <a:ea typeface="Arial"/>
                <a:cs typeface="Arial"/>
                <a:sym typeface="Arial"/>
              </a:rPr>
              <a:t>RESULT</a:t>
            </a:r>
            <a:endParaRPr sz="5400"/>
          </a:p>
        </p:txBody>
      </p:sp>
      <p:sp>
        <p:nvSpPr>
          <p:cNvPr id="155" name="Google Shape;155;g35495bf8e9c_0_23"/>
          <p:cNvSpPr/>
          <p:nvPr/>
        </p:nvSpPr>
        <p:spPr>
          <a:xfrm>
            <a:off x="669036" y="1677373"/>
            <a:ext cx="10853928" cy="18288"/>
          </a:xfrm>
          <a:custGeom>
            <a:avLst/>
            <a:gdLst/>
            <a:ahLst/>
            <a:cxnLst/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g35495bf8e9c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2250" y="1861200"/>
            <a:ext cx="8095677" cy="4743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</TotalTime>
  <Words>497</Words>
  <Application>Microsoft Office PowerPoint</Application>
  <PresentationFormat>Widescreen</PresentationFormat>
  <Paragraphs>70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Play</vt:lpstr>
      <vt:lpstr>Calibri Light</vt:lpstr>
      <vt:lpstr>Libre Franklin</vt:lpstr>
      <vt:lpstr>Roboto Mono</vt:lpstr>
      <vt:lpstr>Calibri</vt:lpstr>
      <vt:lpstr>Arial</vt:lpstr>
      <vt:lpstr>Retrospect</vt:lpstr>
      <vt:lpstr>Book Recommendation System </vt:lpstr>
      <vt:lpstr>OUTLINE</vt:lpstr>
      <vt:lpstr>PROBLEM STATEMENT</vt:lpstr>
      <vt:lpstr>PROPOSED SOLUTION</vt:lpstr>
      <vt:lpstr>SYSTEM  APPROACH</vt:lpstr>
      <vt:lpstr>ALGORITHM &amp; DEPLOYMENT</vt:lpstr>
      <vt:lpstr>ALGORITHM &amp; DEPLOYMENT</vt:lpstr>
      <vt:lpstr>RESULT</vt:lpstr>
      <vt:lpstr>RESULT</vt:lpstr>
      <vt:lpstr>RESULT</vt:lpstr>
      <vt:lpstr>RESULT</vt:lpstr>
      <vt:lpstr>FUTURE SCOPE</vt:lpstr>
      <vt:lpstr>REFERENCES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Akshat Tripathi</cp:lastModifiedBy>
  <cp:revision>2</cp:revision>
  <dcterms:created xsi:type="dcterms:W3CDTF">2013-07-15T20:26:40Z</dcterms:created>
  <dcterms:modified xsi:type="dcterms:W3CDTF">2025-12-03T06:55:41Z</dcterms:modified>
</cp:coreProperties>
</file>